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4" r:id="rId11"/>
    <p:sldId id="273" r:id="rId12"/>
    <p:sldId id="275" r:id="rId13"/>
    <p:sldId id="277" r:id="rId14"/>
    <p:sldId id="27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DC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94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3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7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9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1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73E8-DBF7-4F9D-A467-A0A88D7E876C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7CC-7244-4870-8ECE-35DF506CB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5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550326" y="3025338"/>
            <a:ext cx="692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Lucida Calligraphy" pitchFamily="66" charset="0"/>
              </a:rPr>
              <a:t>Le Conclave </a:t>
            </a:r>
            <a:r>
              <a:rPr lang="en-US" sz="5400" b="1" dirty="0" smtClean="0">
                <a:latin typeface="Lucida Calligraphy" pitchFamily="66" charset="0"/>
              </a:rPr>
              <a:t>2013</a:t>
            </a:r>
            <a:endParaRPr lang="en-US" sz="5400" b="1" dirty="0">
              <a:latin typeface="Lucida Calligraphy" pitchFamily="66" charset="0"/>
            </a:endParaRPr>
          </a:p>
        </p:txBody>
      </p:sp>
      <p:pic>
        <p:nvPicPr>
          <p:cNvPr id="15362" name="Picture 2" descr="http://media.kansas.com/smedia/2013/02/16/10/10/880-2g6YC.SlMa.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41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HYmckVkkJz0/SKDpSV_KS1I/AAAAAAAABAU/fvbA9xRSVXA/s400/Conclave+Bal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419600" cy="63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143000"/>
            <a:ext cx="396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Lucida Calligraphy" pitchFamily="66" charset="0"/>
              </a:rPr>
              <a:t>L’ouverture du vote…</a:t>
            </a:r>
          </a:p>
          <a:p>
            <a:endParaRPr lang="en-US" sz="3600" b="1" dirty="0"/>
          </a:p>
          <a:p>
            <a:r>
              <a:rPr lang="en-US" sz="3200" b="1" dirty="0" err="1" smtClean="0"/>
              <a:t>Chaque</a:t>
            </a:r>
            <a:r>
              <a:rPr lang="en-US" sz="3200" b="1" dirty="0" smtClean="0"/>
              <a:t> s</a:t>
            </a:r>
            <a:r>
              <a:rPr lang="fr-CA" sz="3200" b="1" dirty="0" err="1" smtClean="0"/>
              <a:t>éance</a:t>
            </a:r>
            <a:r>
              <a:rPr lang="fr-CA" sz="3200" b="1" dirty="0" smtClean="0"/>
              <a:t> de </a:t>
            </a:r>
            <a:r>
              <a:rPr lang="en-US" sz="3200" b="1" dirty="0" smtClean="0"/>
              <a:t>vote exige un nouveau bulletin de vote et le vote continue jusqu’à ce qu’une majorité de 2/3 + 1 soit atteinte.</a:t>
            </a:r>
          </a:p>
        </p:txBody>
      </p:sp>
    </p:spTree>
    <p:extLst>
      <p:ext uri="{BB962C8B-B14F-4D97-AF65-F5344CB8AC3E}">
        <p14:creationId xmlns:p14="http://schemas.microsoft.com/office/powerpoint/2010/main" val="27534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ol news pic conclave 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089478"/>
            <a:ext cx="8763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Cette </a:t>
            </a:r>
            <a:r>
              <a:rPr lang="en-US" sz="2000" b="1" dirty="0"/>
              <a:t>image </a:t>
            </a:r>
            <a:r>
              <a:rPr lang="en-US" sz="2000" b="1" dirty="0" smtClean="0"/>
              <a:t>faite d’une vidéo sortie par Télé Vatican montre une urne bordée de bronze et surmontée d’une statue du Bon Pasteur sera </a:t>
            </a:r>
            <a:r>
              <a:rPr lang="en-US" sz="2000" b="1" dirty="0" err="1" smtClean="0"/>
              <a:t>utilisée</a:t>
            </a:r>
            <a:r>
              <a:rPr lang="en-US" sz="2000" b="1" dirty="0" smtClean="0"/>
              <a:t> pour ramasser les bulletins de vote des cardinaux pour élire le nouveau Pontife. Auparavant, les cardinaux plaçaient leur bulletin de vote dans un calice</a:t>
            </a:r>
            <a:r>
              <a:rPr lang="en-US" sz="2000" b="1" dirty="0"/>
              <a:t>. </a:t>
            </a:r>
            <a:r>
              <a:rPr lang="en-US" sz="2000" b="1" dirty="0" smtClean="0"/>
              <a:t>La séance du vote </a:t>
            </a:r>
            <a:r>
              <a:rPr lang="en-US" sz="2000" b="1" dirty="0" err="1" smtClean="0"/>
              <a:t>elle-même</a:t>
            </a:r>
            <a:r>
              <a:rPr lang="en-US" sz="2000" b="1" dirty="0" smtClean="0"/>
              <a:t> a lieu dans la Chapelle Sixtine. </a:t>
            </a:r>
            <a:r>
              <a:rPr lang="en-US" sz="2000" b="1" dirty="0"/>
              <a:t>(AP Photo/Vatican TV)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d508hmafkqws.cloudfront.net/sites/default/files/mediaimages/gallery/2013/Feb/Pope-Transition-Glanc_K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24753"/>
          <a:stretch/>
        </p:blipFill>
        <p:spPr bwMode="auto">
          <a:xfrm>
            <a:off x="736977" y="1219200"/>
            <a:ext cx="28751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-tc.pbs.org/wnet/wideangle/files/home/wnetwp/webroot/wnet/wp-content/blogs.dir/2/files/2008/08/whitesmoke_photo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98" y="1219200"/>
            <a:ext cx="3396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Après chaque vote, les bulletins de vote sont brûlés…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211" y="5181600"/>
            <a:ext cx="3608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De la fumée noire – </a:t>
            </a:r>
          </a:p>
          <a:p>
            <a:pPr algn="ctr"/>
            <a:r>
              <a:rPr lang="en-US" sz="3200" b="1" dirty="0" smtClean="0"/>
              <a:t>pas encore!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65998" y="5181600"/>
            <a:ext cx="372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 la fumée blanche –</a:t>
            </a:r>
          </a:p>
          <a:p>
            <a:pPr algn="ctr"/>
            <a:r>
              <a:rPr lang="en-US" sz="3200" b="1" dirty="0" smtClean="0"/>
              <a:t>Habemus Papam!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82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30.photobucket.com/albums/c305/benodette/Q4%2009%20-%20Q1%2010/Roomoftears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8260"/>
            <a:ext cx="6667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28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Après que le nouveau Pape a accepté le poste, il se rend à la « chambre des larmes », une petite pièce donnant sur la Chapelle Sixtine, où il mettra de nouveaux habits sélectionnés de nouveaux vêtements fournis, et o</a:t>
            </a:r>
            <a:r>
              <a:rPr lang="fr-CA" dirty="0" smtClean="0"/>
              <a:t>ù </a:t>
            </a:r>
            <a:r>
              <a:rPr lang="en-US" dirty="0" smtClean="0"/>
              <a:t>il prendra du temps pour réfléchir à ce grand moment.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0" y="2362200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 tailleurs auront fourni des vêtements de tailles différentes et des chaussures rouges de pointures différentes, car ils ne savent pas qui sera élu!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rasset.ie/0006fe60-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0"/>
            <a:ext cx="9144000" cy="51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4102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 annonce de la loggia centrale de la basilique Saint-Pierre « Habemus Papam</a:t>
            </a:r>
            <a:r>
              <a:rPr lang="en-US" sz="2000" b="1" dirty="0"/>
              <a:t> </a:t>
            </a:r>
            <a:r>
              <a:rPr lang="en-US" sz="2000" b="1" dirty="0" smtClean="0"/>
              <a:t>» (nous avons un Pape!) et le nouveau Pape dit quelques mots avant de donner sa première Bénédiction papale.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2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esources3.news.com.au/images/2013/02/24/1226584/622439-p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34" y="74612"/>
            <a:ext cx="7039867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69307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www.heraldsun.com.au</a:t>
            </a:r>
            <a:endParaRPr lang="en-US" sz="1100" dirty="0"/>
          </a:p>
        </p:txBody>
      </p:sp>
      <p:pic>
        <p:nvPicPr>
          <p:cNvPr id="8198" name="Picture 6" descr="http://aloha.net/~mikesch/papal-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49" y="3352800"/>
            <a:ext cx="44495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4590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 Fenêtre du pape deviendra un endroit très aimé – chaque semaine, le Pape s’adressera aux pèlerins rassemblés sur la Place Saint-Pierre.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91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times.co.uk/tto/multimedia/archive/00387/122672719_Pope_38778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5687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2" y="394960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www.thetimes.co.uk</a:t>
            </a:r>
            <a:endParaRPr lang="en-US" sz="1200" dirty="0"/>
          </a:p>
        </p:txBody>
      </p:sp>
      <p:pic>
        <p:nvPicPr>
          <p:cNvPr id="9220" name="Picture 4" descr="http://www.cp24.com/polopoly_fs/1.1160173!/httpImage/image.jpg_gen/derivatives/landscape_62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769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301299" y="5179895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www.cp24.com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00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Holysee-arms-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74" y="762000"/>
            <a:ext cx="482409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237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ucida Calligraphy" pitchFamily="66" charset="0"/>
              </a:rPr>
              <a:t>Les armoiries</a:t>
            </a:r>
          </a:p>
          <a:p>
            <a:r>
              <a:rPr lang="en-US" sz="2800" b="1" dirty="0" smtClean="0">
                <a:latin typeface="Lucida Calligraphy" pitchFamily="66" charset="0"/>
              </a:rPr>
              <a:t>du Saint-Siège</a:t>
            </a:r>
            <a:endParaRPr lang="en-US" sz="2800" b="1" dirty="0">
              <a:latin typeface="Lucida Calligraph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469590"/>
            <a:ext cx="4183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 cl</a:t>
            </a:r>
            <a:r>
              <a:rPr lang="fr-CA" b="1" dirty="0" smtClean="0"/>
              <a:t>és</a:t>
            </a:r>
            <a:r>
              <a:rPr lang="en-US" dirty="0" smtClean="0"/>
              <a:t> – elles nous rappellent la promesse de Jésus à St Pierre: « Je te donnerai les clés du Royaume des cieux: ce que tu interdiras sur terre sera interdit dans les cieux; ce que tu permettras sur terre sera permis dans les cieux. » Matthieu 16:19</a:t>
            </a:r>
          </a:p>
          <a:p>
            <a:endParaRPr lang="en-US" dirty="0"/>
          </a:p>
          <a:p>
            <a:r>
              <a:rPr lang="en-US" b="1" dirty="0" smtClean="0"/>
              <a:t>La clé d’or </a:t>
            </a:r>
            <a:r>
              <a:rPr lang="en-US" dirty="0" smtClean="0"/>
              <a:t>– la puissance va jusqu’au Ciel</a:t>
            </a:r>
          </a:p>
          <a:p>
            <a:endParaRPr lang="en-US" dirty="0"/>
          </a:p>
          <a:p>
            <a:r>
              <a:rPr lang="en-US" b="1" dirty="0" smtClean="0"/>
              <a:t>La clé d’argent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s’étend </a:t>
            </a:r>
            <a:r>
              <a:rPr lang="en-US" dirty="0"/>
              <a:t>à </a:t>
            </a:r>
            <a:r>
              <a:rPr lang="en-US" dirty="0" smtClean="0"/>
              <a:t>tous les fid</a:t>
            </a:r>
            <a:r>
              <a:rPr lang="fr-CA" dirty="0" smtClean="0"/>
              <a:t>èles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La tiare pontificale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le pape ne porte plus sa tiare, mais les trois couronnes restent un symbole héraldique fort pour ses pouvoirs en tant que prêtre, souverain et enseignant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stination360.com/europe/italy/images/s/italy-vatican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"/>
            <a:ext cx="7162800" cy="5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19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à l’intérieur du Vatican, lieu de la sépulture de Saint-Pierre, le premier Pape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446700" y="3036958"/>
            <a:ext cx="678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Lucida Calligraphy" pitchFamily="66" charset="0"/>
              </a:rPr>
              <a:t>  </a:t>
            </a:r>
            <a:r>
              <a:rPr lang="en-US" sz="3600" b="1" dirty="0" smtClean="0">
                <a:latin typeface="Lucida Calligraphy" pitchFamily="66" charset="0"/>
              </a:rPr>
              <a:t>La basilique Saint-Pierre</a:t>
            </a:r>
            <a:endParaRPr lang="en-US" sz="3600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Vatican StPeter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" y="950155"/>
            <a:ext cx="9184668" cy="22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83" y="4267200"/>
            <a:ext cx="9120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La basilique de Saint-Pierre depuis </a:t>
            </a:r>
          </a:p>
          <a:p>
            <a:pPr algn="ctr"/>
            <a:r>
              <a:rPr lang="en-US" sz="3600" b="1" dirty="0" smtClean="0"/>
              <a:t>la Place Saint-Pierre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257238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Francois Malan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15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t Peter's Square, Vatican City - April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3" y="1135"/>
            <a:ext cx="8816027" cy="49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992568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 ville de Rome vue depuis la coupole de la basilique Saint-Pierre</a:t>
            </a:r>
          </a:p>
          <a:p>
            <a:r>
              <a:rPr lang="en-US" sz="2400" b="1" dirty="0" smtClean="0"/>
              <a:t>Notez les statues des 12 apôtres: « Les bras de notre mère la sainte</a:t>
            </a:r>
            <a:r>
              <a:rPr lang="en-US" sz="2400" b="1" dirty="0"/>
              <a:t> </a:t>
            </a:r>
            <a:r>
              <a:rPr lang="en-US" sz="2400" b="1" dirty="0" smtClean="0"/>
              <a:t>église » par </a:t>
            </a:r>
            <a:r>
              <a:rPr lang="en-US" sz="2400" b="1" dirty="0"/>
              <a:t>le Bernin </a:t>
            </a:r>
            <a:r>
              <a:rPr lang="en-US" sz="2400" b="1" dirty="0" smtClean="0"/>
              <a:t>— l’église embrassant les pèlerins du monde rassemblés  sur la Place surmontée de 140 statues de saints et martyrs chrétiens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1253871" y="1386055"/>
            <a:ext cx="2886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DAVID ILIFF. License: CC-BY-SA 3.0</a:t>
            </a:r>
          </a:p>
        </p:txBody>
      </p:sp>
    </p:spTree>
    <p:extLst>
      <p:ext uri="{BB962C8B-B14F-4D97-AF65-F5344CB8AC3E}">
        <p14:creationId xmlns:p14="http://schemas.microsoft.com/office/powerpoint/2010/main" val="11171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usei vaticani, cappella sistina, retro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" y="44478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180" y="6186829"/>
            <a:ext cx="658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I, Sailko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5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La ChapelleSixtine  </a:t>
            </a:r>
            <a:endParaRPr lang="en-US" sz="3200" b="1" dirty="0">
              <a:latin typeface="Lucida Calligraphy" pitchFamily="66" charset="0"/>
            </a:endParaRPr>
          </a:p>
        </p:txBody>
      </p:sp>
      <p:pic>
        <p:nvPicPr>
          <p:cNvPr id="4102" name="Picture 6" descr="http://www.rome-tour.co.uk/wpimages/wp8b6808a4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34" y="925513"/>
            <a:ext cx="4831459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4864" y="3755395"/>
            <a:ext cx="1370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www.thetimes.co.uk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430763" y="4017005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 cardinaux se rassembleront dans la Chapelle Sixtine pour tous les jours du  Conclave.</a:t>
            </a:r>
          </a:p>
          <a:p>
            <a:r>
              <a:rPr lang="en-US" b="1" dirty="0" smtClean="0"/>
              <a:t>Des oeuvres d’art réalisées par un nombre d’artistes de la </a:t>
            </a:r>
            <a:r>
              <a:rPr lang="en-US" b="1" dirty="0"/>
              <a:t>Renaissance </a:t>
            </a:r>
            <a:r>
              <a:rPr lang="en-US" b="1" dirty="0" smtClean="0"/>
              <a:t>ornent les murs</a:t>
            </a:r>
            <a:r>
              <a:rPr lang="en-US" b="1" dirty="0"/>
              <a:t>,</a:t>
            </a:r>
          </a:p>
          <a:p>
            <a:r>
              <a:rPr lang="en-US" b="1" dirty="0" smtClean="0"/>
              <a:t>avec les fameuses fresques peintes par Michelange entre 1508 et 1512. Une restauration majeure des oeuvres d’art a été entreprise entre 1980 et 1994.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8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Creación de Adán (Miguel Ánge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9" y="518615"/>
            <a:ext cx="923636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63" y="47278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Michelangelo Buonarroti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Lucida Calligraphy" pitchFamily="66" charset="0"/>
              </a:rPr>
              <a:t>La Création d’Adam</a:t>
            </a:r>
          </a:p>
          <a:p>
            <a:pPr algn="ctr"/>
            <a:r>
              <a:rPr lang="en-US" b="1" dirty="0" smtClean="0">
                <a:latin typeface="Lucida Calligraphy" pitchFamily="66" charset="0"/>
              </a:rPr>
              <a:t>(restauré)</a:t>
            </a:r>
            <a:endParaRPr lang="en-US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istine Chapel ceiling 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0"/>
            <a:ext cx="912326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19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La voûte – restaurée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1/12/Sistine_Chapel_Daniel_beforand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42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2578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 Prophète Daniel – </a:t>
            </a:r>
          </a:p>
          <a:p>
            <a:pPr algn="ctr"/>
            <a:r>
              <a:rPr lang="en-US" sz="4000" b="1" dirty="0" smtClean="0"/>
              <a:t>avant et après la restauration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72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553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McCaffery, Debra</dc:creator>
  <cp:lastModifiedBy>TCDSB</cp:lastModifiedBy>
  <cp:revision>59</cp:revision>
  <dcterms:created xsi:type="dcterms:W3CDTF">2013-02-23T19:05:11Z</dcterms:created>
  <dcterms:modified xsi:type="dcterms:W3CDTF">2013-02-28T17:22:41Z</dcterms:modified>
</cp:coreProperties>
</file>